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9"/>
  </p:notesMasterIdLst>
  <p:sldIdLst>
    <p:sldId id="256" r:id="rId2"/>
    <p:sldId id="257" r:id="rId3"/>
    <p:sldId id="258" r:id="rId4"/>
    <p:sldId id="268" r:id="rId5"/>
    <p:sldId id="269" r:id="rId6"/>
    <p:sldId id="260" r:id="rId7"/>
    <p:sldId id="261" r:id="rId8"/>
    <p:sldId id="259" r:id="rId9"/>
    <p:sldId id="272" r:id="rId10"/>
    <p:sldId id="265" r:id="rId11"/>
    <p:sldId id="263" r:id="rId12"/>
    <p:sldId id="267" r:id="rId13"/>
    <p:sldId id="264" r:id="rId14"/>
    <p:sldId id="266" r:id="rId15"/>
    <p:sldId id="270" r:id="rId16"/>
    <p:sldId id="271" r:id="rId17"/>
    <p:sldId id="26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BB6F65-1D1B-410E-8A82-3F636A28B47D}" v="963" dt="2023-06-18T12:11:07.767"/>
    <p1510:client id="{DC25C5D2-8B2C-4A17-9148-7B9D5232A803}" v="42" dt="2023-06-18T12:39:16.728"/>
    <p1510:client id="{EE1528A3-CE10-D5C7-501C-23C021966B7E}" v="41" dt="2023-06-18T15:08:37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2B476-02E8-4C4F-81B2-55BD9375BF98}" type="datetimeFigureOut">
              <a:rPr lang="hr-HR" smtClean="0"/>
              <a:t>18.6.2023.</a:t>
            </a:fld>
            <a:endParaRPr lang="hr-HR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F974F-A66A-4171-BB9A-E0E6B58376C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94447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F974F-A66A-4171-BB9A-E0E6B58376C1}" type="slidenum">
              <a:rPr lang="hr-HR" smtClean="0"/>
              <a:t>12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31296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F974F-A66A-4171-BB9A-E0E6B58376C1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35187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0623877-4FE5-4A3E-BCD8-1B5A817EFFB9}" type="datetimeFigureOut">
              <a:rPr lang="hr-HR" smtClean="0"/>
              <a:t>19.6.2023.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29D1755-7559-47C5-ACF9-5681801B4A6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47289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r-HR"/>
              <a:t>Kliknite ikonu da biste dodali  sliku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3877-4FE5-4A3E-BCD8-1B5A817EFFB9}" type="datetimeFigureOut">
              <a:rPr lang="hr-HR" smtClean="0"/>
              <a:t>18.6.2023.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D1755-7559-47C5-ACF9-5681801B4A6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54962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3877-4FE5-4A3E-BCD8-1B5A817EFFB9}" type="datetimeFigureOut">
              <a:rPr lang="hr-HR" smtClean="0"/>
              <a:t>18.6.2023.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D1755-7559-47C5-ACF9-5681801B4A6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09075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3877-4FE5-4A3E-BCD8-1B5A817EFFB9}" type="datetimeFigureOut">
              <a:rPr lang="hr-HR" smtClean="0"/>
              <a:t>18.6.2023.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D1755-7559-47C5-ACF9-5681801B4A6B}" type="slidenum">
              <a:rPr lang="hr-HR" smtClean="0"/>
              <a:t>‹#›</a:t>
            </a:fld>
            <a:endParaRPr lang="hr-H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059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3877-4FE5-4A3E-BCD8-1B5A817EFFB9}" type="datetimeFigureOut">
              <a:rPr lang="hr-HR" smtClean="0"/>
              <a:t>18.6.2023.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D1755-7559-47C5-ACF9-5681801B4A6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77864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3877-4FE5-4A3E-BCD8-1B5A817EFFB9}" type="datetimeFigureOut">
              <a:rPr lang="hr-HR" smtClean="0"/>
              <a:t>18.6.2023.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D1755-7559-47C5-ACF9-5681801B4A6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79943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 sa slik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r-HR"/>
              <a:t>Kliknite ikonu da biste dodali  sliku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r-HR"/>
              <a:t>Kliknite ikonu da biste dodali  sliku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r-HR"/>
              <a:t>Kliknite ikonu da biste dodali  sliku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3877-4FE5-4A3E-BCD8-1B5A817EFFB9}" type="datetimeFigureOut">
              <a:rPr lang="hr-HR" smtClean="0"/>
              <a:t>18.6.2023.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D1755-7559-47C5-ACF9-5681801B4A6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4961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3877-4FE5-4A3E-BCD8-1B5A817EFFB9}" type="datetimeFigureOut">
              <a:rPr lang="hr-HR" smtClean="0"/>
              <a:t>18.6.2023.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D1755-7559-47C5-ACF9-5681801B4A6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22878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3877-4FE5-4A3E-BCD8-1B5A817EFFB9}" type="datetimeFigureOut">
              <a:rPr lang="hr-HR" smtClean="0"/>
              <a:t>18.6.2023.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D1755-7559-47C5-ACF9-5681801B4A6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15853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3877-4FE5-4A3E-BCD8-1B5A817EFFB9}" type="datetimeFigureOut">
              <a:rPr lang="hr-HR" smtClean="0"/>
              <a:t>18.6.2023.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D1755-7559-47C5-ACF9-5681801B4A6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11862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3877-4FE5-4A3E-BCD8-1B5A817EFFB9}" type="datetimeFigureOut">
              <a:rPr lang="hr-HR" smtClean="0"/>
              <a:t>18.6.2023.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D1755-7559-47C5-ACF9-5681801B4A6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6547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3877-4FE5-4A3E-BCD8-1B5A817EFFB9}" type="datetimeFigureOut">
              <a:rPr lang="hr-HR" smtClean="0"/>
              <a:t>18.6.2023.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D1755-7559-47C5-ACF9-5681801B4A6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27041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3877-4FE5-4A3E-BCD8-1B5A817EFFB9}" type="datetimeFigureOut">
              <a:rPr lang="hr-HR" smtClean="0"/>
              <a:t>18.6.2023.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D1755-7559-47C5-ACF9-5681801B4A6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47881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3877-4FE5-4A3E-BCD8-1B5A817EFFB9}" type="datetimeFigureOut">
              <a:rPr lang="hr-HR" smtClean="0"/>
              <a:t>18.6.2023.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D1755-7559-47C5-ACF9-5681801B4A6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94812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3877-4FE5-4A3E-BCD8-1B5A817EFFB9}" type="datetimeFigureOut">
              <a:rPr lang="hr-HR" smtClean="0"/>
              <a:t>18.6.2023.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D1755-7559-47C5-ACF9-5681801B4A6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7199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3877-4FE5-4A3E-BCD8-1B5A817EFFB9}" type="datetimeFigureOut">
              <a:rPr lang="hr-HR" smtClean="0"/>
              <a:t>18.6.2023.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D1755-7559-47C5-ACF9-5681801B4A6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05587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3877-4FE5-4A3E-BCD8-1B5A817EFFB9}" type="datetimeFigureOut">
              <a:rPr lang="hr-HR" smtClean="0"/>
              <a:t>18.6.2023.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D1755-7559-47C5-ACF9-5681801B4A6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34414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23877-4FE5-4A3E-BCD8-1B5A817EFFB9}" type="datetimeFigureOut">
              <a:rPr lang="hr-HR" smtClean="0"/>
              <a:t>19.6.2023.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D1755-7559-47C5-ACF9-5681801B4A6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268937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1CD1AAE-1DC2-2AF4-1EE4-85297EDDD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545" y="1717881"/>
            <a:ext cx="8915399" cy="2262781"/>
          </a:xfrm>
        </p:spPr>
        <p:txBody>
          <a:bodyPr/>
          <a:lstStyle/>
          <a:p>
            <a:pPr algn="ctr"/>
            <a:r>
              <a:rPr lang="nn-NO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Upravljanje uzdužnom i bočnom dinamikom vozila</a:t>
            </a:r>
            <a:br>
              <a:rPr lang="hr-HR" sz="4800" dirty="0">
                <a:solidFill>
                  <a:schemeClr val="tx1"/>
                </a:solidFill>
              </a:rPr>
            </a:br>
            <a:r>
              <a:rPr lang="hr-HR" dirty="0"/>
              <a:t> 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52A502AC-4A38-1573-D8BC-B539E65F27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1546" y="3417521"/>
            <a:ext cx="8915399" cy="1126283"/>
          </a:xfrm>
        </p:spPr>
        <p:txBody>
          <a:bodyPr>
            <a:noAutofit/>
          </a:bodyPr>
          <a:lstStyle/>
          <a:p>
            <a:pPr algn="ctr"/>
            <a:r>
              <a:rPr lang="hr-H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Projekt iz predmeta Modeliranje i upravljanje dinamikom vozila</a:t>
            </a:r>
          </a:p>
          <a:p>
            <a:pPr algn="ctr"/>
            <a:r>
              <a:rPr lang="hr-H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2022./2023.</a:t>
            </a:r>
          </a:p>
          <a:p>
            <a:pPr algn="ctr"/>
            <a:endParaRPr lang="hr-HR" sz="1800" dirty="0"/>
          </a:p>
          <a:p>
            <a:pPr algn="ctr"/>
            <a:r>
              <a:rPr lang="hr-H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Lovre </a:t>
            </a:r>
            <a:r>
              <a:rPr lang="hr-H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Grašo</a:t>
            </a:r>
            <a:endParaRPr lang="hr-HR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hr-H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Enio Krizman</a:t>
            </a:r>
          </a:p>
        </p:txBody>
      </p:sp>
      <p:pic>
        <p:nvPicPr>
          <p:cNvPr id="5" name="Slika 4" descr="Slika na kojoj se prikazuje simbol, Font, grafika, dizajn&#10;&#10;Opis je automatski generiran">
            <a:extLst>
              <a:ext uri="{FF2B5EF4-FFF2-40B4-BE49-F238E27FC236}">
                <a16:creationId xmlns:a16="http://schemas.microsoft.com/office/drawing/2014/main" id="{BCC3D14B-BB8D-EDF3-520D-E468CB314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91" y="832170"/>
            <a:ext cx="1492417" cy="645137"/>
          </a:xfrm>
          <a:prstGeom prst="rect">
            <a:avLst/>
          </a:prstGeom>
        </p:spPr>
      </p:pic>
      <p:pic>
        <p:nvPicPr>
          <p:cNvPr id="6" name="Slika 5" descr="Slika na kojoj se prikazuje kotač, vozilo, Kopneno vozilo, guma&#10;&#10;Opis je automatski generiran">
            <a:extLst>
              <a:ext uri="{FF2B5EF4-FFF2-40B4-BE49-F238E27FC236}">
                <a16:creationId xmlns:a16="http://schemas.microsoft.com/office/drawing/2014/main" id="{27E3BB42-C016-3B55-3A7C-D01B9804E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962" y="3744064"/>
            <a:ext cx="4423055" cy="29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3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862A1EC-C27E-8C42-2F90-968FF20C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Izgled upravljačkog bloka</a:t>
            </a:r>
          </a:p>
        </p:txBody>
      </p:sp>
      <p:pic>
        <p:nvPicPr>
          <p:cNvPr id="10" name="Rezervirano mjesto sadržaja 9">
            <a:extLst>
              <a:ext uri="{FF2B5EF4-FFF2-40B4-BE49-F238E27FC236}">
                <a16:creationId xmlns:a16="http://schemas.microsoft.com/office/drawing/2014/main" id="{344B5640-F2A1-FF44-5C98-AEBCE74FD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8"/>
            <a:ext cx="8966929" cy="3541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Slika 7" descr="Slika na kojoj se prikazuje kotač, vozilo, Kopneno vozilo, guma&#10;&#10;Opis je automatski generiran">
            <a:extLst>
              <a:ext uri="{FF2B5EF4-FFF2-40B4-BE49-F238E27FC236}">
                <a16:creationId xmlns:a16="http://schemas.microsoft.com/office/drawing/2014/main" id="{423147DF-D5D3-0B8B-3947-8BAC96738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778" y="212387"/>
            <a:ext cx="3067633" cy="20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3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5A96EC4-A1EC-2030-1464-8B806BD17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Cruise </a:t>
            </a:r>
            <a:r>
              <a:rPr lang="hr-H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</a:t>
            </a:r>
            <a:endParaRPr lang="hr-H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Slika 4" descr="Slika na kojoj se prikazuje dijagram&#10;&#10;Opis je automatski generiran">
            <a:extLst>
              <a:ext uri="{FF2B5EF4-FFF2-40B4-BE49-F238E27FC236}">
                <a16:creationId xmlns:a16="http://schemas.microsoft.com/office/drawing/2014/main" id="{1B5885AB-573A-941C-55C3-0ACD2A22D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456" y="1829686"/>
            <a:ext cx="8915400" cy="2564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Slika 7" descr="Slika na kojoj se prikazuje crta, tekst, dijagram, radnja&#10;&#10;Opis je automatski generiran">
            <a:extLst>
              <a:ext uri="{FF2B5EF4-FFF2-40B4-BE49-F238E27FC236}">
                <a16:creationId xmlns:a16="http://schemas.microsoft.com/office/drawing/2014/main" id="{D8988054-9E95-F0DA-2EE3-A0BC2920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58" y="2295971"/>
            <a:ext cx="4919534" cy="3943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lika 9" descr="Slika na kojoj se prikazuje kotač, vozilo, Kopneno vozilo, guma&#10;&#10;Opis je automatski generiran">
            <a:extLst>
              <a:ext uri="{FF2B5EF4-FFF2-40B4-BE49-F238E27FC236}">
                <a16:creationId xmlns:a16="http://schemas.microsoft.com/office/drawing/2014/main" id="{8CFE5C28-74DB-ED4F-0228-9A924BD1C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357" y="59988"/>
            <a:ext cx="3067633" cy="2037100"/>
          </a:xfrm>
          <a:prstGeom prst="rect">
            <a:avLst/>
          </a:prstGeom>
        </p:spPr>
      </p:pic>
      <p:pic>
        <p:nvPicPr>
          <p:cNvPr id="12" name="Slika 11">
            <a:extLst>
              <a:ext uri="{FF2B5EF4-FFF2-40B4-BE49-F238E27FC236}">
                <a16:creationId xmlns:a16="http://schemas.microsoft.com/office/drawing/2014/main" id="{8DEAEF41-2B67-CEFB-8D36-B0D91E52F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012" y="3455639"/>
            <a:ext cx="6441650" cy="314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Slika 13">
            <a:extLst>
              <a:ext uri="{FF2B5EF4-FFF2-40B4-BE49-F238E27FC236}">
                <a16:creationId xmlns:a16="http://schemas.microsoft.com/office/drawing/2014/main" id="{77687C4B-E126-BB12-7EC4-1A8719A42C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14"/>
          <a:stretch/>
        </p:blipFill>
        <p:spPr>
          <a:xfrm>
            <a:off x="8699749" y="614927"/>
            <a:ext cx="2820505" cy="2040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Pravokutnik 14">
            <a:extLst>
              <a:ext uri="{FF2B5EF4-FFF2-40B4-BE49-F238E27FC236}">
                <a16:creationId xmlns:a16="http://schemas.microsoft.com/office/drawing/2014/main" id="{AA2E7ECB-F468-A736-E7B5-23CD4A724B6D}"/>
              </a:ext>
            </a:extLst>
          </p:cNvPr>
          <p:cNvSpPr/>
          <p:nvPr/>
        </p:nvSpPr>
        <p:spPr>
          <a:xfrm>
            <a:off x="7903675" y="2897109"/>
            <a:ext cx="697117" cy="53189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19" name="Ravni poveznik sa strelicom 18">
            <a:extLst>
              <a:ext uri="{FF2B5EF4-FFF2-40B4-BE49-F238E27FC236}">
                <a16:creationId xmlns:a16="http://schemas.microsoft.com/office/drawing/2014/main" id="{9F99D451-0EC8-FAC8-C2E0-B6B09A2D246D}"/>
              </a:ext>
            </a:extLst>
          </p:cNvPr>
          <p:cNvCxnSpPr/>
          <p:nvPr/>
        </p:nvCxnSpPr>
        <p:spPr>
          <a:xfrm flipV="1">
            <a:off x="8600792" y="2661719"/>
            <a:ext cx="126749" cy="23539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6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C09EF68-0D7C-8C39-3E77-A4924BAF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Upravljanje skretanjem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B0B43960-22C0-D0B6-F284-039AC1117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8711" y="1734504"/>
            <a:ext cx="5914949" cy="3541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AEF03375-82E5-A0A2-E463-683F24F53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243" y="3302108"/>
            <a:ext cx="8085438" cy="2917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D4CC04DE-8ECB-13DB-EACC-C0CA0A41A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79" y="1734504"/>
            <a:ext cx="8628497" cy="4216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Slika 6" descr="Slika na kojoj se prikazuje kotač, vozilo, Kopneno vozilo, guma&#10;&#10;Opis je automatski generiran">
            <a:extLst>
              <a:ext uri="{FF2B5EF4-FFF2-40B4-BE49-F238E27FC236}">
                <a16:creationId xmlns:a16="http://schemas.microsoft.com/office/drawing/2014/main" id="{A176E953-AE6E-C699-EE1E-6C4BC0F74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354" y="0"/>
            <a:ext cx="3067633" cy="2037100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920DE5A1-5248-7119-C472-9BC20A69F1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645"/>
          <a:stretch/>
        </p:blipFill>
        <p:spPr>
          <a:xfrm>
            <a:off x="1058711" y="4669789"/>
            <a:ext cx="6817370" cy="10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6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olcam0617-2325">
            <a:hlinkClick r:id="" action="ppaction://media"/>
            <a:extLst>
              <a:ext uri="{FF2B5EF4-FFF2-40B4-BE49-F238E27FC236}">
                <a16:creationId xmlns:a16="http://schemas.microsoft.com/office/drawing/2014/main" id="{39513DCC-9930-C2EA-91F6-4CA76A2B01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0390" y="838200"/>
            <a:ext cx="9211219" cy="5181600"/>
          </a:xfrm>
        </p:spPr>
      </p:pic>
      <p:pic>
        <p:nvPicPr>
          <p:cNvPr id="2" name="Slika 1" descr="Slika na kojoj se prikazuje kotač, vozilo, Kopneno vozilo, guma&#10;&#10;Opis je automatski generiran">
            <a:extLst>
              <a:ext uri="{FF2B5EF4-FFF2-40B4-BE49-F238E27FC236}">
                <a16:creationId xmlns:a16="http://schemas.microsoft.com/office/drawing/2014/main" id="{DC7CEFF1-6E1B-DDCD-6470-4E8790DAB0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715" y="316661"/>
            <a:ext cx="3067633" cy="20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08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Naslov 1">
                <a:extLst>
                  <a:ext uri="{FF2B5EF4-FFF2-40B4-BE49-F238E27FC236}">
                    <a16:creationId xmlns:a16="http://schemas.microsoft.com/office/drawing/2014/main" id="{56045BAD-97DB-4C11-A68D-E984B134C84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hr-HR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cruise </a:t>
                </a:r>
                <a:r>
                  <a:rPr lang="hr-HR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Control</a:t>
                </a:r>
                <a:r>
                  <a:rPr lang="hr-HR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- </a:t>
                </a:r>
                <a14:m>
                  <m:oMath xmlns:m="http://schemas.openxmlformats.org/officeDocument/2006/math">
                    <m:r>
                      <a:rPr lang="hr-HR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hr-HR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 </m:t>
                    </m:r>
                  </m:oMath>
                </a14:m>
                <a:r>
                  <a:rPr lang="hr-HR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prvo proklizavanje</a:t>
                </a:r>
              </a:p>
            </p:txBody>
          </p:sp>
        </mc:Choice>
        <mc:Fallback xmlns="">
          <p:sp>
            <p:nvSpPr>
              <p:cNvPr id="2" name="Naslov 1">
                <a:extLst>
                  <a:ext uri="{FF2B5EF4-FFF2-40B4-BE49-F238E27FC236}">
                    <a16:creationId xmlns:a16="http://schemas.microsoft.com/office/drawing/2014/main" id="{56045BAD-97DB-4C11-A68D-E984B134C8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08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zervirano mjesto sadržaja 4">
            <a:extLst>
              <a:ext uri="{FF2B5EF4-FFF2-40B4-BE49-F238E27FC236}">
                <a16:creationId xmlns:a16="http://schemas.microsoft.com/office/drawing/2014/main" id="{5A4E9141-C255-C73B-89A1-BC3B58609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781" y="2005799"/>
            <a:ext cx="5006458" cy="3541712"/>
          </a:xfr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76663792-5468-2BCA-DB1D-9636E16C7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93" r="26479"/>
          <a:stretch/>
        </p:blipFill>
        <p:spPr>
          <a:xfrm>
            <a:off x="5975287" y="2092315"/>
            <a:ext cx="3204927" cy="3455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Slika 8" descr="Slika na kojoj se prikazuje kotač, vozilo, Kopneno vozilo, guma&#10;&#10;Opis je automatski generiran">
            <a:extLst>
              <a:ext uri="{FF2B5EF4-FFF2-40B4-BE49-F238E27FC236}">
                <a16:creationId xmlns:a16="http://schemas.microsoft.com/office/drawing/2014/main" id="{BB64EDDB-8411-F7E6-6EC8-6E5AE520F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39" y="2552335"/>
            <a:ext cx="3067633" cy="2037100"/>
          </a:xfrm>
          <a:prstGeom prst="rect">
            <a:avLst/>
          </a:prstGeom>
        </p:spPr>
      </p:pic>
      <p:pic>
        <p:nvPicPr>
          <p:cNvPr id="15" name="Slika 14">
            <a:extLst>
              <a:ext uri="{FF2B5EF4-FFF2-40B4-BE49-F238E27FC236}">
                <a16:creationId xmlns:a16="http://schemas.microsoft.com/office/drawing/2014/main" id="{85E102CE-05D8-EC3B-209E-2F1A4F58E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207" y="2309223"/>
            <a:ext cx="3165766" cy="2239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niOkvir 16">
                <a:extLst>
                  <a:ext uri="{FF2B5EF4-FFF2-40B4-BE49-F238E27FC236}">
                    <a16:creationId xmlns:a16="http://schemas.microsoft.com/office/drawing/2014/main" id="{BADFF756-AFC4-B51C-2BF8-D8F11172BCC4}"/>
                  </a:ext>
                </a:extLst>
              </p:cNvPr>
              <p:cNvSpPr txBox="1"/>
              <p:nvPr/>
            </p:nvSpPr>
            <p:spPr>
              <a:xfrm>
                <a:off x="273867" y="5547511"/>
                <a:ext cx="61065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hr-HR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=0.6 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 xmlns="">
          <p:sp>
            <p:nvSpPr>
              <p:cNvPr id="17" name="TekstniOkvir 16">
                <a:extLst>
                  <a:ext uri="{FF2B5EF4-FFF2-40B4-BE49-F238E27FC236}">
                    <a16:creationId xmlns:a16="http://schemas.microsoft.com/office/drawing/2014/main" id="{BADFF756-AFC4-B51C-2BF8-D8F11172B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67" y="5547511"/>
                <a:ext cx="6106562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niOkvir 18">
                <a:extLst>
                  <a:ext uri="{FF2B5EF4-FFF2-40B4-BE49-F238E27FC236}">
                    <a16:creationId xmlns:a16="http://schemas.microsoft.com/office/drawing/2014/main" id="{633A1040-CD31-E73F-BB1A-CAF1F428C281}"/>
                  </a:ext>
                </a:extLst>
              </p:cNvPr>
              <p:cNvSpPr txBox="1"/>
              <p:nvPr/>
            </p:nvSpPr>
            <p:spPr>
              <a:xfrm>
                <a:off x="953970" y="3059667"/>
                <a:ext cx="61065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i="1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hr-HR" b="0" i="1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hr-HR" b="0" i="1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hr-HR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" name="TekstniOkvir 18">
                <a:extLst>
                  <a:ext uri="{FF2B5EF4-FFF2-40B4-BE49-F238E27FC236}">
                    <a16:creationId xmlns:a16="http://schemas.microsoft.com/office/drawing/2014/main" id="{633A1040-CD31-E73F-BB1A-CAF1F428C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70" y="3059667"/>
                <a:ext cx="6106562" cy="369332"/>
              </a:xfrm>
              <a:prstGeom prst="rect">
                <a:avLst/>
              </a:prstGeom>
              <a:blipFill>
                <a:blip r:embed="rId8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549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09F3A99-201A-C4FB-8365-6B5A31BC1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Rješenje : </a:t>
            </a:r>
            <a:r>
              <a:rPr lang="hr-H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trcation</a:t>
            </a:r>
            <a:r>
              <a:rPr lang="hr-H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</a:t>
            </a:r>
            <a:endParaRPr lang="hr-H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Rezervirano mjesto sadržaja 8">
            <a:extLst>
              <a:ext uri="{FF2B5EF4-FFF2-40B4-BE49-F238E27FC236}">
                <a16:creationId xmlns:a16="http://schemas.microsoft.com/office/drawing/2014/main" id="{A12CA4AC-D733-69C9-44DD-30A70559D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745" r="28410" b="681"/>
          <a:stretch/>
        </p:blipFill>
        <p:spPr>
          <a:xfrm>
            <a:off x="6482281" y="2200194"/>
            <a:ext cx="3177768" cy="3517569"/>
          </a:xfr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C5945495-59CD-05EA-3784-DED98F2D6A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93" r="26479"/>
          <a:stretch/>
        </p:blipFill>
        <p:spPr>
          <a:xfrm>
            <a:off x="2725769" y="2231380"/>
            <a:ext cx="3258572" cy="3513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kstniOkvir 11">
            <a:extLst>
              <a:ext uri="{FF2B5EF4-FFF2-40B4-BE49-F238E27FC236}">
                <a16:creationId xmlns:a16="http://schemas.microsoft.com/office/drawing/2014/main" id="{C0A72A91-AB0A-C383-326A-7083AD3874E0}"/>
              </a:ext>
            </a:extLst>
          </p:cNvPr>
          <p:cNvSpPr txBox="1"/>
          <p:nvPr/>
        </p:nvSpPr>
        <p:spPr>
          <a:xfrm>
            <a:off x="3872490" y="5828160"/>
            <a:ext cx="7559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Cruise </a:t>
            </a:r>
            <a:r>
              <a:rPr lang="hr-H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</a:t>
            </a:r>
            <a:r>
              <a:rPr lang="hr-H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VS              </a:t>
            </a:r>
            <a:r>
              <a:rPr lang="hr-H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Cruise+Trcation</a:t>
            </a:r>
            <a:r>
              <a:rPr lang="hr-H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r-H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</a:t>
            </a:r>
            <a:endParaRPr lang="hr-H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Rezervirano mjesto sadržaja 4">
            <a:extLst>
              <a:ext uri="{FF2B5EF4-FFF2-40B4-BE49-F238E27FC236}">
                <a16:creationId xmlns:a16="http://schemas.microsoft.com/office/drawing/2014/main" id="{F2CF71FF-87D2-0B81-66BE-B80D60BC4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074" y="2192003"/>
            <a:ext cx="5077237" cy="3591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Slika 14">
            <a:extLst>
              <a:ext uri="{FF2B5EF4-FFF2-40B4-BE49-F238E27FC236}">
                <a16:creationId xmlns:a16="http://schemas.microsoft.com/office/drawing/2014/main" id="{5191534B-4252-F6F1-0D3A-50EC8DDBF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281" y="2178680"/>
            <a:ext cx="5002743" cy="3539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Slika 15" descr="Slika na kojoj se prikazuje kotač, vozilo, Kopneno vozilo, guma&#10;&#10;Opis je automatski generiran">
            <a:extLst>
              <a:ext uri="{FF2B5EF4-FFF2-40B4-BE49-F238E27FC236}">
                <a16:creationId xmlns:a16="http://schemas.microsoft.com/office/drawing/2014/main" id="{C6DB13BB-43DF-9C34-3D08-F03A5B05C9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142" y="59988"/>
            <a:ext cx="3067633" cy="20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64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BE5F3AA-7C17-0F19-422E-F7659C92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530" y="3202664"/>
            <a:ext cx="9905998" cy="1478570"/>
          </a:xfrm>
        </p:spPr>
        <p:txBody>
          <a:bodyPr>
            <a:normAutofit/>
          </a:bodyPr>
          <a:lstStyle/>
          <a:p>
            <a:r>
              <a:rPr lang="hr-HR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Hvala na pažnji!</a:t>
            </a:r>
          </a:p>
        </p:txBody>
      </p:sp>
      <p:pic>
        <p:nvPicPr>
          <p:cNvPr id="4" name="Slika 3" descr="Slika na kojoj se prikazuje kotač, vozilo, Kopneno vozilo, guma&#10;&#10;Opis je automatski generiran">
            <a:extLst>
              <a:ext uri="{FF2B5EF4-FFF2-40B4-BE49-F238E27FC236}">
                <a16:creationId xmlns:a16="http://schemas.microsoft.com/office/drawing/2014/main" id="{95499173-AEED-F7B0-6806-BCF9B95F0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499" y="-51763"/>
            <a:ext cx="6115492" cy="406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83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B125063-A247-F28D-D61D-31065E45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Literatura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77B2CDC-61F7-3EE3-B285-E2BC60FCF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K. </a:t>
            </a:r>
            <a:r>
              <a:rPr lang="hr-HR" dirty="0" err="1"/>
              <a:t>Watanabe</a:t>
            </a:r>
            <a:r>
              <a:rPr lang="hr-HR" dirty="0"/>
              <a:t>, K. </a:t>
            </a:r>
            <a:r>
              <a:rPr lang="hr-HR" dirty="0" err="1"/>
              <a:t>Kinase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K. </a:t>
            </a:r>
            <a:r>
              <a:rPr lang="hr-HR" dirty="0" err="1"/>
              <a:t>Kobayashi</a:t>
            </a:r>
            <a:r>
              <a:rPr lang="hr-HR" dirty="0"/>
              <a:t>, "</a:t>
            </a:r>
            <a:r>
              <a:rPr lang="hr-HR" dirty="0" err="1"/>
              <a:t>Absolute</a:t>
            </a:r>
            <a:r>
              <a:rPr lang="hr-HR" dirty="0"/>
              <a:t> </a:t>
            </a:r>
            <a:r>
              <a:rPr lang="hr-HR" dirty="0" err="1"/>
              <a:t>Speed</a:t>
            </a:r>
            <a:r>
              <a:rPr lang="hr-HR" dirty="0"/>
              <a:t> </a:t>
            </a:r>
            <a:r>
              <a:rPr lang="hr-HR" dirty="0" err="1"/>
              <a:t>Measurement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Vehicles</a:t>
            </a:r>
            <a:r>
              <a:rPr lang="hr-HR" dirty="0"/>
              <a:t> </a:t>
            </a:r>
            <a:r>
              <a:rPr lang="hr-HR" dirty="0" err="1"/>
              <a:t>From</a:t>
            </a:r>
            <a:r>
              <a:rPr lang="hr-HR" dirty="0"/>
              <a:t> </a:t>
            </a:r>
            <a:r>
              <a:rPr lang="hr-HR" dirty="0" err="1"/>
              <a:t>Noisy</a:t>
            </a:r>
            <a:r>
              <a:rPr lang="hr-HR" dirty="0"/>
              <a:t> </a:t>
            </a:r>
            <a:r>
              <a:rPr lang="hr-HR" dirty="0" err="1"/>
              <a:t>Acceleration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Erroneous</a:t>
            </a:r>
            <a:r>
              <a:rPr lang="hr-HR" dirty="0"/>
              <a:t> Wheel </a:t>
            </a:r>
            <a:r>
              <a:rPr lang="hr-HR" dirty="0" err="1"/>
              <a:t>Speed</a:t>
            </a:r>
            <a:r>
              <a:rPr lang="hr-HR" dirty="0"/>
              <a:t>," </a:t>
            </a:r>
            <a:r>
              <a:rPr lang="hr-HR" dirty="0" err="1"/>
              <a:t>Proceedings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Intelligent</a:t>
            </a:r>
            <a:r>
              <a:rPr lang="hr-HR" dirty="0"/>
              <a:t> </a:t>
            </a:r>
            <a:r>
              <a:rPr lang="hr-HR" dirty="0" err="1"/>
              <a:t>Vehicles</a:t>
            </a:r>
            <a:r>
              <a:rPr lang="hr-HR" dirty="0"/>
              <a:t> '93 </a:t>
            </a:r>
            <a:r>
              <a:rPr lang="hr-HR" dirty="0" err="1"/>
              <a:t>Symposium</a:t>
            </a:r>
            <a:r>
              <a:rPr lang="hr-HR" dirty="0"/>
              <a:t>, Tokyo, Japan, 1993, </a:t>
            </a:r>
            <a:r>
              <a:rPr lang="hr-HR" dirty="0" err="1"/>
              <a:t>pp</a:t>
            </a:r>
            <a:r>
              <a:rPr lang="hr-HR" dirty="0"/>
              <a:t>. 271-276, </a:t>
            </a:r>
            <a:r>
              <a:rPr lang="hr-HR" dirty="0" err="1"/>
              <a:t>doi</a:t>
            </a:r>
            <a:r>
              <a:rPr lang="hr-HR" dirty="0"/>
              <a:t>: 10.1109/IVS.1993.697335.</a:t>
            </a:r>
          </a:p>
          <a:p>
            <a:r>
              <a:rPr lang="hr-HR" dirty="0"/>
              <a:t>Predavanja iz predmeta Modeliranje i upravljanje dinamikom vozila, Fakultet elektrotehnike i računarstva 2022./2023.</a:t>
            </a:r>
          </a:p>
          <a:p>
            <a:r>
              <a:rPr lang="hr-HR" dirty="0" err="1"/>
              <a:t>Vehicle</a:t>
            </a:r>
            <a:r>
              <a:rPr lang="hr-HR" dirty="0"/>
              <a:t> Dynamics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control</a:t>
            </a:r>
            <a:r>
              <a:rPr lang="hr-HR" dirty="0"/>
              <a:t>, </a:t>
            </a:r>
            <a:r>
              <a:rPr lang="hr-HR" dirty="0" err="1"/>
              <a:t>Rajesh</a:t>
            </a:r>
            <a:r>
              <a:rPr lang="hr-HR" dirty="0"/>
              <a:t> </a:t>
            </a:r>
            <a:r>
              <a:rPr lang="hr-HR" dirty="0" err="1"/>
              <a:t>Rajamani</a:t>
            </a:r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1206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4B09140-057E-3672-1EB6-782C3EEF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Estimacija vertikalnih sila </a:t>
            </a:r>
            <a:br>
              <a:rPr lang="hr-HR" dirty="0"/>
            </a:br>
            <a:endParaRPr lang="hr-H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D0CB73FD-6319-4EA4-13E8-0CCD282D0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8054" y="2019979"/>
                <a:ext cx="9905999" cy="3541714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hr-HR" sz="3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Times New Roman" panose="02020603050405020304" pitchFamily="18" charset="0"/>
                  </a:rPr>
                  <a:t>Pretpostavka – </a:t>
                </a:r>
                <a:r>
                  <a:rPr lang="hr-HR" sz="3400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Times New Roman" panose="02020603050405020304" pitchFamily="18" charset="0"/>
                  </a:rPr>
                  <a:t>Faero</a:t>
                </a:r>
                <a:r>
                  <a:rPr lang="hr-HR" sz="3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Times New Roman" panose="02020603050405020304" pitchFamily="18" charset="0"/>
                  </a:rPr>
                  <a:t> se zbog malih vrijednosti zanemaruje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hr-HR" sz="290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</m:ctrlPr>
                      </m:sSubPr>
                      <m:e>
                        <m: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  <m:t>𝐹</m:t>
                        </m:r>
                      </m:e>
                      <m:sub>
                        <m: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  <m:t>𝑧𝑓</m:t>
                        </m:r>
                      </m:sub>
                    </m:sSub>
                    <m:d>
                      <m:dPr>
                        <m:ctrlPr>
                          <a:rPr lang="hr-HR" sz="42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10"/>
                            <a:cs typeface="CMSS1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r-HR" sz="4200" i="1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MSSI10"/>
                                <a:cs typeface="CMSSI10"/>
                              </a:rPr>
                            </m:ctrlPr>
                          </m:sSubPr>
                          <m:e>
                            <m:r>
                              <a:rPr lang="hr-HR" sz="4200" i="1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MSSI10"/>
                                <a:cs typeface="CMSSI10"/>
                              </a:rPr>
                              <m:t>𝑙</m:t>
                            </m:r>
                          </m:e>
                          <m:sub>
                            <m:r>
                              <a:rPr lang="hr-HR" sz="4200" i="1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MSSI10"/>
                                <a:cs typeface="CMSSI10"/>
                              </a:rPr>
                              <m:t>𝑓</m:t>
                            </m:r>
                          </m:sub>
                        </m:sSub>
                        <m:r>
                          <a:rPr lang="hr-HR" sz="420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8"/>
                            <a:cs typeface="CMSSI8"/>
                          </a:rPr>
                          <m:t> </m:t>
                        </m:r>
                        <m:r>
                          <a:rPr lang="hr-HR" sz="420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10"/>
                            <a:cs typeface="CMSS10"/>
                          </a:rPr>
                          <m:t>+ </m:t>
                        </m:r>
                        <m:sSub>
                          <m:sSubPr>
                            <m:ctrlPr>
                              <a:rPr lang="hr-HR" sz="4200" i="1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MSSI10"/>
                                <a:cs typeface="CMSSI10"/>
                              </a:rPr>
                            </m:ctrlPr>
                          </m:sSubPr>
                          <m:e>
                            <m:r>
                              <a:rPr lang="hr-HR" sz="4200" i="1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MSSI10"/>
                                <a:cs typeface="CMSSI10"/>
                              </a:rPr>
                              <m:t>𝑙</m:t>
                            </m:r>
                          </m:e>
                          <m:sub>
                            <m:r>
                              <a:rPr lang="hr-HR" sz="4200" i="1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MSSI10"/>
                                <a:cs typeface="CMSSI10"/>
                              </a:rPr>
                              <m:t>𝑟</m:t>
                            </m:r>
                          </m:sub>
                        </m:sSub>
                        <m:r>
                          <a:rPr lang="hr-HR" sz="420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8"/>
                            <a:cs typeface="CMSSI8"/>
                          </a:rPr>
                          <m:t> </m:t>
                        </m:r>
                      </m:e>
                    </m:d>
                    <m:r>
                      <a:rPr lang="hr-HR" sz="4200" b="0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I8"/>
                        <a:cs typeface="CMSSI8"/>
                      </a:rPr>
                      <m:t>−</m:t>
                    </m:r>
                    <m:r>
                      <a:rPr lang="hr-HR" sz="2900" b="0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I10"/>
                        <a:cs typeface="CMSSI10"/>
                      </a:rPr>
                      <m:t> </m:t>
                    </m:r>
                    <m:sSub>
                      <m:sSubPr>
                        <m:ctrlP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</m:ctrlPr>
                      </m:sSubPr>
                      <m:e>
                        <m: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  <m:t>𝐹</m:t>
                        </m:r>
                      </m:e>
                      <m:sub>
                        <m: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  <m:t>𝑎𝑒𝑟𝑜</m:t>
                        </m:r>
                      </m:sub>
                    </m:sSub>
                    <m:r>
                      <a:rPr lang="hr-HR" sz="29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I8"/>
                        <a:cs typeface="CMSSI8"/>
                      </a:rPr>
                      <m:t> </m:t>
                    </m:r>
                    <m:sSub>
                      <m:sSubPr>
                        <m:ctrlP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</m:ctrlPr>
                      </m:sSubPr>
                      <m:e>
                        <m: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  <m:t>h</m:t>
                        </m:r>
                      </m:e>
                      <m:sub>
                        <m: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  <m:t>𝑎𝑒𝑟𝑜</m:t>
                        </m:r>
                      </m:sub>
                    </m:sSub>
                    <m:r>
                      <a:rPr lang="hr-HR" sz="29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I8"/>
                        <a:cs typeface="CMSSI8"/>
                      </a:rPr>
                      <m:t> </m:t>
                    </m:r>
                    <m:r>
                      <a:rPr lang="hr-HR" sz="29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10"/>
                        <a:cs typeface="CMSS10"/>
                      </a:rPr>
                      <m:t>+ </m:t>
                    </m:r>
                    <m:r>
                      <m:rPr>
                        <m:sty m:val="p"/>
                      </m:rPr>
                      <a:rPr lang="hr-HR" sz="29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I10"/>
                        <a:cs typeface="CMSSI10"/>
                      </a:rPr>
                      <m:t>m</m:t>
                    </m:r>
                    <m:acc>
                      <m:accPr>
                        <m:chr m:val="̈"/>
                        <m:ctrlP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</m:ctrlPr>
                      </m:accPr>
                      <m:e>
                        <m: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  <m:t>𝑥</m:t>
                        </m:r>
                      </m:e>
                    </m:acc>
                    <m:r>
                      <m:rPr>
                        <m:sty m:val="p"/>
                      </m:rPr>
                      <a:rPr lang="hr-HR" sz="29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I10"/>
                        <a:cs typeface="CMSSI10"/>
                      </a:rPr>
                      <m:t>h</m:t>
                    </m:r>
                    <m:r>
                      <a:rPr lang="hr-HR" sz="29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I10"/>
                        <a:cs typeface="CMSSI10"/>
                      </a:rPr>
                      <m:t> </m:t>
                    </m:r>
                    <m:r>
                      <a:rPr lang="en-US" sz="2900" i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CMSY10"/>
                      </a:rPr>
                      <m:t>−</m:t>
                    </m:r>
                    <m:r>
                      <a:rPr lang="en-US" sz="29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Y10"/>
                        <a:cs typeface="CMSY10"/>
                      </a:rPr>
                      <m:t> </m:t>
                    </m:r>
                    <m:r>
                      <m:rPr>
                        <m:sty m:val="p"/>
                      </m:rPr>
                      <a:rPr lang="hr-HR" sz="29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I10"/>
                        <a:cs typeface="CMSSI10"/>
                      </a:rPr>
                      <m:t>mg</m:t>
                    </m:r>
                    <m:r>
                      <a:rPr lang="hr-HR" sz="29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I10"/>
                        <a:cs typeface="CMSSI10"/>
                      </a:rPr>
                      <m:t> </m:t>
                    </m:r>
                    <m:sSub>
                      <m:sSubPr>
                        <m:ctrlP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</m:ctrlPr>
                      </m:sSubPr>
                      <m:e>
                        <m: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  <m:t>𝑙</m:t>
                        </m:r>
                      </m:e>
                      <m:sub>
                        <m: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  <m:t>𝑟</m:t>
                        </m:r>
                      </m:sub>
                    </m:sSub>
                    <m:r>
                      <a:rPr lang="hr-HR" sz="29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I8"/>
                        <a:cs typeface="CMSSI8"/>
                      </a:rPr>
                      <m:t> </m:t>
                    </m:r>
                    <m:r>
                      <a:rPr lang="hr-HR" sz="29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10"/>
                        <a:cs typeface="CMSS10"/>
                      </a:rPr>
                      <m:t>= 0</m:t>
                    </m:r>
                  </m:oMath>
                </a14:m>
                <a:endParaRPr lang="hr-HR" sz="29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Times New Roman" panose="020206030504050203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hr-HR" sz="290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</m:ctrlPr>
                      </m:sSubPr>
                      <m:e>
                        <m: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  <m:t>𝐹</m:t>
                        </m:r>
                      </m:e>
                      <m:sub>
                        <m: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  <m:t>𝑧𝑟</m:t>
                        </m:r>
                      </m:sub>
                    </m:sSub>
                    <m:d>
                      <m:dPr>
                        <m:ctrlP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10"/>
                            <a:cs typeface="CMSS1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r-HR" sz="2900" i="1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MSSI10"/>
                                <a:cs typeface="CMSSI10"/>
                              </a:rPr>
                            </m:ctrlPr>
                          </m:sSubPr>
                          <m:e>
                            <m:r>
                              <a:rPr lang="hr-HR" sz="2900" i="1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MSSI10"/>
                                <a:cs typeface="CMSSI10"/>
                              </a:rPr>
                              <m:t>𝑙</m:t>
                            </m:r>
                          </m:e>
                          <m:sub>
                            <m:r>
                              <a:rPr lang="hr-HR" sz="2900" i="1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MSSI10"/>
                                <a:cs typeface="CMSSI10"/>
                              </a:rPr>
                              <m:t>𝑓</m:t>
                            </m:r>
                          </m:sub>
                        </m:sSub>
                        <m:r>
                          <a:rPr lang="hr-HR" sz="290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8"/>
                            <a:cs typeface="CMSSI8"/>
                          </a:rPr>
                          <m:t> </m:t>
                        </m:r>
                        <m:r>
                          <a:rPr lang="hr-HR" sz="290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10"/>
                            <a:cs typeface="CMSS10"/>
                          </a:rPr>
                          <m:t>+ </m:t>
                        </m:r>
                        <m:sSub>
                          <m:sSubPr>
                            <m:ctrlPr>
                              <a:rPr lang="hr-HR" sz="2900" i="1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MSSI10"/>
                                <a:cs typeface="CMSSI10"/>
                              </a:rPr>
                            </m:ctrlPr>
                          </m:sSubPr>
                          <m:e>
                            <m:r>
                              <a:rPr lang="hr-HR" sz="2900" i="1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MSSI10"/>
                                <a:cs typeface="CMSSI10"/>
                              </a:rPr>
                              <m:t>𝑙</m:t>
                            </m:r>
                          </m:e>
                          <m:sub>
                            <m:r>
                              <a:rPr lang="hr-HR" sz="2900" i="1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MSSI10"/>
                                <a:cs typeface="CMSSI10"/>
                              </a:rPr>
                              <m:t>𝑟</m:t>
                            </m:r>
                          </m:sub>
                        </m:sSub>
                        <m:r>
                          <a:rPr lang="hr-HR" sz="290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8"/>
                            <a:cs typeface="CMSSI8"/>
                          </a:rPr>
                          <m:t> </m:t>
                        </m:r>
                      </m:e>
                    </m:d>
                    <m:r>
                      <a:rPr lang="hr-HR" sz="2900" i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10"/>
                        <a:cs typeface="CMSS10"/>
                      </a:rPr>
                      <m:t>−</m:t>
                    </m:r>
                    <m:r>
                      <a:rPr lang="hr-HR" sz="29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10"/>
                        <a:cs typeface="CMSS10"/>
                      </a:rPr>
                      <m:t> </m:t>
                    </m:r>
                    <m:sSub>
                      <m:sSubPr>
                        <m:ctrlP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</m:ctrlPr>
                      </m:sSubPr>
                      <m:e>
                        <m: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  <m:t>𝐹</m:t>
                        </m:r>
                      </m:e>
                      <m:sub>
                        <m: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  <m:t>𝑎𝑒𝑟𝑜</m:t>
                        </m:r>
                      </m:sub>
                    </m:sSub>
                    <m:r>
                      <a:rPr lang="hr-HR" sz="29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I8"/>
                        <a:cs typeface="CMSSI8"/>
                      </a:rPr>
                      <m:t> </m:t>
                    </m:r>
                    <m:sSub>
                      <m:sSubPr>
                        <m:ctrlP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</m:ctrlPr>
                      </m:sSubPr>
                      <m:e>
                        <m: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  <m:t>h</m:t>
                        </m:r>
                      </m:e>
                      <m:sub>
                        <m: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  <m:t>𝑎𝑒𝑟𝑜</m:t>
                        </m:r>
                      </m:sub>
                    </m:sSub>
                    <m:r>
                      <a:rPr lang="hr-HR" sz="2900" i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10"/>
                        <a:cs typeface="CMSS10"/>
                      </a:rPr>
                      <m:t>−</m:t>
                    </m:r>
                    <m:r>
                      <a:rPr lang="hr-HR" sz="29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10"/>
                        <a:cs typeface="CMSS10"/>
                      </a:rPr>
                      <m:t> </m:t>
                    </m:r>
                    <m:r>
                      <m:rPr>
                        <m:sty m:val="p"/>
                      </m:rPr>
                      <a:rPr lang="hr-HR" sz="29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I10"/>
                        <a:cs typeface="CMSSI10"/>
                      </a:rPr>
                      <m:t>m</m:t>
                    </m:r>
                    <m:acc>
                      <m:accPr>
                        <m:chr m:val="̈"/>
                        <m:ctrlP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</m:ctrlPr>
                      </m:accPr>
                      <m:e>
                        <m: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  <m:t>𝑥</m:t>
                        </m:r>
                      </m:e>
                    </m:acc>
                    <m:r>
                      <m:rPr>
                        <m:sty m:val="p"/>
                      </m:rPr>
                      <a:rPr lang="hr-HR" sz="29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I10"/>
                        <a:cs typeface="CMSSI10"/>
                      </a:rPr>
                      <m:t>h</m:t>
                    </m:r>
                    <m:r>
                      <a:rPr lang="en-US" sz="2900" i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CMSY10"/>
                      </a:rPr>
                      <m:t>−</m:t>
                    </m:r>
                    <m:r>
                      <a:rPr lang="en-US" sz="29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Y10"/>
                        <a:cs typeface="CMSY10"/>
                      </a:rPr>
                      <m:t> </m:t>
                    </m:r>
                    <m:r>
                      <m:rPr>
                        <m:sty m:val="p"/>
                      </m:rPr>
                      <a:rPr lang="hr-HR" sz="29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I10"/>
                        <a:cs typeface="CMSSI10"/>
                      </a:rPr>
                      <m:t>mg</m:t>
                    </m:r>
                    <m:r>
                      <a:rPr lang="hr-HR" sz="29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I10"/>
                        <a:cs typeface="CMSSI10"/>
                      </a:rPr>
                      <m:t> </m:t>
                    </m:r>
                    <m:sSub>
                      <m:sSubPr>
                        <m:ctrlP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</m:ctrlPr>
                      </m:sSubPr>
                      <m:e>
                        <m: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  <m:t>𝑙</m:t>
                        </m:r>
                      </m:e>
                      <m:sub>
                        <m:r>
                          <a:rPr lang="hr-HR" sz="2900" i="1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MSSI10"/>
                            <a:cs typeface="CMSSI10"/>
                          </a:rPr>
                          <m:t>𝑓</m:t>
                        </m:r>
                      </m:sub>
                    </m:sSub>
                    <m:r>
                      <a:rPr lang="hr-HR" sz="29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I8"/>
                        <a:cs typeface="CMSSI8"/>
                      </a:rPr>
                      <m:t> </m:t>
                    </m:r>
                    <m:r>
                      <a:rPr lang="hr-HR" sz="29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MSS10"/>
                        <a:cs typeface="CMSS10"/>
                      </a:rPr>
                      <m:t>= 0</m:t>
                    </m:r>
                  </m:oMath>
                </a14:m>
                <a:endParaRPr lang="hr-HR" sz="29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Times New Roman" panose="02020603050405020304" pitchFamily="18" charset="0"/>
                </a:endParaRPr>
              </a:p>
              <a:p>
                <a:r>
                  <a:rPr lang="hr-HR" sz="340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Times New Roman" panose="02020603050405020304" pitchFamily="18" charset="0"/>
                  </a:rPr>
                  <a:t>Statični dio sile </a:t>
                </a:r>
                <a:r>
                  <a:rPr lang="hr-HR" sz="3400" i="1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Times New Roman" panose="02020603050405020304" pitchFamily="18" charset="0"/>
                  </a:rPr>
                  <a:t>Fz_f_static</a:t>
                </a:r>
                <a:r>
                  <a:rPr lang="hr-HR" sz="340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Times New Roman" panose="02020603050405020304" pitchFamily="18" charset="0"/>
                  </a:rPr>
                  <a:t> = mg</a:t>
                </a:r>
                <a:r>
                  <a:rPr lang="hr-HR" sz="340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*</a:t>
                </a:r>
                <a:r>
                  <a:rPr lang="hr-HR" sz="3400" i="1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lf</a:t>
                </a:r>
                <a:r>
                  <a:rPr lang="hr-HR" sz="340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/L i </a:t>
                </a:r>
                <a:r>
                  <a:rPr lang="hr-HR" sz="3400" i="1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Fz_r_static</a:t>
                </a:r>
                <a:r>
                  <a:rPr lang="hr-HR" sz="340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mg*</a:t>
                </a:r>
                <a:r>
                  <a:rPr lang="hr-HR" sz="3400" i="1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lr</a:t>
                </a:r>
                <a:r>
                  <a:rPr lang="hr-HR" sz="340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/L </a:t>
                </a:r>
              </a:p>
              <a:p>
                <a:r>
                  <a:rPr lang="el-GR" sz="3400" b="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Δ</a:t>
                </a:r>
                <a:r>
                  <a:rPr lang="hr-HR" sz="3400" b="0" i="1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Fz</a:t>
                </a:r>
                <a:r>
                  <a:rPr lang="hr-HR" sz="3400" i="1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_long</a:t>
                </a:r>
                <a:r>
                  <a:rPr lang="hr-HR" sz="3400" b="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= </a:t>
                </a:r>
                <a:r>
                  <a:rPr lang="pt-BR" sz="3400" b="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m*ax*h/L</a:t>
                </a:r>
                <a:r>
                  <a:rPr lang="hr-HR" sz="3400" b="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 </a:t>
                </a:r>
              </a:p>
              <a:p>
                <a:r>
                  <a:rPr lang="el-GR" sz="3400" b="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Δ</a:t>
                </a:r>
                <a:r>
                  <a:rPr lang="hr-HR" sz="3400" b="0" i="1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Fz</a:t>
                </a:r>
                <a:r>
                  <a:rPr lang="hr-HR" sz="3400" i="1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_lat_f</a:t>
                </a:r>
                <a:r>
                  <a:rPr lang="hr-HR" sz="3400" b="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= </a:t>
                </a:r>
                <a:r>
                  <a:rPr lang="pl-PL" sz="3400" b="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(lf/L)*(m*ay*h/w),  </a:t>
                </a:r>
                <a:r>
                  <a:rPr lang="el-GR" sz="3400" b="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Δ</a:t>
                </a:r>
                <a:r>
                  <a:rPr lang="hr-HR" sz="3400" b="0" i="1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Fz</a:t>
                </a:r>
                <a:r>
                  <a:rPr lang="hr-HR" sz="3400" i="1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_lat_r</a:t>
                </a:r>
                <a:r>
                  <a:rPr lang="hr-HR" sz="3400" b="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= </a:t>
                </a:r>
                <a:r>
                  <a:rPr lang="pl-PL" sz="3400" b="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(lr/L)*(m*ay*h/w)</a:t>
                </a:r>
              </a:p>
              <a:p>
                <a:r>
                  <a:rPr lang="el-GR" sz="3400" b="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Δ</a:t>
                </a:r>
                <a:r>
                  <a:rPr lang="hr-HR" sz="3400" b="0" i="1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Fz</a:t>
                </a:r>
                <a:r>
                  <a:rPr lang="hr-HR" sz="3400" b="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= </a:t>
                </a:r>
                <a:r>
                  <a:rPr lang="el-GR" sz="3400" b="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Δ</a:t>
                </a:r>
                <a:r>
                  <a:rPr lang="hr-HR" sz="3400" b="0" i="1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Fz</a:t>
                </a:r>
                <a:r>
                  <a:rPr lang="hr-HR" sz="3400" i="1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_long</a:t>
                </a:r>
                <a:r>
                  <a:rPr lang="hr-HR" sz="3400" b="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+ </a:t>
                </a:r>
                <a:r>
                  <a:rPr lang="el-GR" sz="3400" b="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Δ</a:t>
                </a:r>
                <a:r>
                  <a:rPr lang="hr-HR" sz="3400" b="0" i="1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Fz</a:t>
                </a:r>
                <a:r>
                  <a:rPr lang="hr-HR" sz="3400" i="1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_lat</a:t>
                </a:r>
                <a:endParaRPr lang="hr-HR" sz="3400" i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  <a:p>
                <a:r>
                  <a:rPr lang="hr-HR" sz="3400" b="0" i="1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Fz</a:t>
                </a:r>
                <a:r>
                  <a:rPr lang="hr-HR" sz="340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= </a:t>
                </a:r>
                <a:r>
                  <a:rPr lang="hr-HR" sz="3400" i="1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Fz_static</a:t>
                </a:r>
                <a:r>
                  <a:rPr lang="hr-HR" sz="340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+ </a:t>
                </a:r>
                <a:r>
                  <a:rPr lang="el-GR" sz="3400" b="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Δ</a:t>
                </a:r>
                <a:r>
                  <a:rPr lang="hr-HR" sz="3400" b="0" i="1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Fz</a:t>
                </a:r>
                <a:r>
                  <a:rPr lang="hr-HR" sz="3400" b="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</a:t>
                </a:r>
                <a:endParaRPr lang="pl-PL" sz="3400" b="0" i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  <a:p>
                <a:pPr marL="0" indent="0">
                  <a:buNone/>
                </a:pPr>
                <a:endParaRPr lang="pl-PL" sz="1800" b="0" i="1" dirty="0">
                  <a:effectLst/>
                  <a:latin typeface="Menlo"/>
                </a:endParaRPr>
              </a:p>
              <a:p>
                <a:endParaRPr lang="pt-BR" sz="1800" b="0" i="0" dirty="0">
                  <a:effectLst/>
                  <a:latin typeface="Menlo"/>
                </a:endParaRPr>
              </a:p>
              <a:p>
                <a:endParaRPr lang="hr-HR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hr-HR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hr-HR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hr-HR" dirty="0"/>
              </a:p>
            </p:txBody>
          </p:sp>
        </mc:Choice>
        <mc:Fallback xmlns="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D0CB73FD-6319-4EA4-13E8-0CCD282D0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8054" y="2019979"/>
                <a:ext cx="9905999" cy="3541714"/>
              </a:xfrm>
              <a:blipFill>
                <a:blip r:embed="rId2"/>
                <a:stretch>
                  <a:fillRect l="-615" t="-2065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Slika 5" descr="Slika na kojoj se prikazuje kotač, vozilo, Kopneno vozilo, guma&#10;&#10;Opis je automatski generiran">
            <a:extLst>
              <a:ext uri="{FF2B5EF4-FFF2-40B4-BE49-F238E27FC236}">
                <a16:creationId xmlns:a16="http://schemas.microsoft.com/office/drawing/2014/main" id="{6E90532F-E675-1BF8-190F-64AE79A81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15" y="1357803"/>
            <a:ext cx="4423055" cy="29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5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03AD4D5-16C8-EBEF-0DAE-5CBB09B6E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Estimacija vertikalnih sila rezultati </a:t>
            </a:r>
          </a:p>
        </p:txBody>
      </p:sp>
      <p:pic>
        <p:nvPicPr>
          <p:cNvPr id="16" name="Rezervirano mjesto sadržaja 15" descr="Slika na kojoj se prikazuje tekst, snimka zaslona, crta, broj&#10;&#10;Opis je automatski generiran">
            <a:extLst>
              <a:ext uri="{FF2B5EF4-FFF2-40B4-BE49-F238E27FC236}">
                <a16:creationId xmlns:a16="http://schemas.microsoft.com/office/drawing/2014/main" id="{9D8D558E-319B-66F4-BD82-460236028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73" y="2417293"/>
            <a:ext cx="4648200" cy="3585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kstniOkvir 11">
            <a:extLst>
              <a:ext uri="{FF2B5EF4-FFF2-40B4-BE49-F238E27FC236}">
                <a16:creationId xmlns:a16="http://schemas.microsoft.com/office/drawing/2014/main" id="{8391D5D7-D61C-A2EA-1BD2-8D946F33FEC7}"/>
              </a:ext>
            </a:extLst>
          </p:cNvPr>
          <p:cNvSpPr txBox="1"/>
          <p:nvPr/>
        </p:nvSpPr>
        <p:spPr>
          <a:xfrm>
            <a:off x="863505" y="1927013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Sila </a:t>
            </a:r>
            <a:r>
              <a:rPr lang="hr-H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Fz</a:t>
            </a:r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za svaki kotač – mjerena u simulaciji</a:t>
            </a:r>
          </a:p>
        </p:txBody>
      </p:sp>
      <p:sp>
        <p:nvSpPr>
          <p:cNvPr id="19" name="TekstniOkvir 18">
            <a:extLst>
              <a:ext uri="{FF2B5EF4-FFF2-40B4-BE49-F238E27FC236}">
                <a16:creationId xmlns:a16="http://schemas.microsoft.com/office/drawing/2014/main" id="{DBF2249C-A252-1697-EFBA-BA22404B5090}"/>
              </a:ext>
            </a:extLst>
          </p:cNvPr>
          <p:cNvSpPr txBox="1"/>
          <p:nvPr/>
        </p:nvSpPr>
        <p:spPr>
          <a:xfrm>
            <a:off x="6361962" y="1927013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Estimirana sila </a:t>
            </a:r>
            <a:r>
              <a:rPr lang="hr-H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Fz</a:t>
            </a:r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za svaki kotač</a:t>
            </a:r>
          </a:p>
        </p:txBody>
      </p:sp>
      <p:pic>
        <p:nvPicPr>
          <p:cNvPr id="21" name="Slika 20">
            <a:extLst>
              <a:ext uri="{FF2B5EF4-FFF2-40B4-BE49-F238E27FC236}">
                <a16:creationId xmlns:a16="http://schemas.microsoft.com/office/drawing/2014/main" id="{3A5F2670-941C-9A31-68A9-7EE327EF1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347" y="2417294"/>
            <a:ext cx="4559431" cy="362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250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7AD347E-E285-7A60-2E6A-0C4AF1EBB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Estimacija vertikalnih sila - skretanje</a:t>
            </a:r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84F5ACF0-0B2D-0534-C69E-F78218639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30" y="2512882"/>
            <a:ext cx="5195482" cy="3427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D1B8B9D3-82C7-B653-9160-962553E0C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410" y="2512882"/>
            <a:ext cx="4845489" cy="3427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kstniOkvir 11">
            <a:extLst>
              <a:ext uri="{FF2B5EF4-FFF2-40B4-BE49-F238E27FC236}">
                <a16:creationId xmlns:a16="http://schemas.microsoft.com/office/drawing/2014/main" id="{A1CECE36-473F-C8D5-382D-4C17E2AA6A1B}"/>
              </a:ext>
            </a:extLst>
          </p:cNvPr>
          <p:cNvSpPr txBox="1"/>
          <p:nvPr/>
        </p:nvSpPr>
        <p:spPr>
          <a:xfrm>
            <a:off x="6461501" y="2002368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Sila </a:t>
            </a:r>
            <a:r>
              <a:rPr lang="hr-H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Fz</a:t>
            </a:r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za svaki kotač – mjerena u simulaciji</a:t>
            </a:r>
          </a:p>
        </p:txBody>
      </p:sp>
      <p:sp>
        <p:nvSpPr>
          <p:cNvPr id="13" name="TekstniOkvir 12">
            <a:extLst>
              <a:ext uri="{FF2B5EF4-FFF2-40B4-BE49-F238E27FC236}">
                <a16:creationId xmlns:a16="http://schemas.microsoft.com/office/drawing/2014/main" id="{06AB1C0F-B0C5-D7E8-86E5-FCA26F535245}"/>
              </a:ext>
            </a:extLst>
          </p:cNvPr>
          <p:cNvSpPr txBox="1"/>
          <p:nvPr/>
        </p:nvSpPr>
        <p:spPr>
          <a:xfrm>
            <a:off x="867772" y="2010206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Estimirana sila </a:t>
            </a:r>
            <a:r>
              <a:rPr lang="hr-H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Fz</a:t>
            </a:r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za svaki kotač</a:t>
            </a:r>
          </a:p>
        </p:txBody>
      </p:sp>
    </p:spTree>
    <p:extLst>
      <p:ext uri="{BB962C8B-B14F-4D97-AF65-F5344CB8AC3E}">
        <p14:creationId xmlns:p14="http://schemas.microsoft.com/office/powerpoint/2010/main" val="2348174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F538790-A177-571F-2889-F14FC88C9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Estimacija vertikalnih sila - skretanje</a:t>
            </a:r>
            <a:endParaRPr lang="hr-HR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FD0512C6-5C4E-04C5-1579-64B0E294D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7" y="2756758"/>
            <a:ext cx="5732757" cy="2692295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2212A12E-4116-8C8A-D052-7C8B50B7E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795" y="2794746"/>
            <a:ext cx="5287752" cy="2529046"/>
          </a:xfrm>
          <a:prstGeom prst="rect">
            <a:avLst/>
          </a:prstGeom>
        </p:spPr>
      </p:pic>
      <p:sp>
        <p:nvSpPr>
          <p:cNvPr id="10" name="TekstniOkvir 9">
            <a:extLst>
              <a:ext uri="{FF2B5EF4-FFF2-40B4-BE49-F238E27FC236}">
                <a16:creationId xmlns:a16="http://schemas.microsoft.com/office/drawing/2014/main" id="{D9443C97-371E-62FD-4B31-D40E0AC9F82C}"/>
              </a:ext>
            </a:extLst>
          </p:cNvPr>
          <p:cNvSpPr txBox="1"/>
          <p:nvPr/>
        </p:nvSpPr>
        <p:spPr>
          <a:xfrm>
            <a:off x="867772" y="2010206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Estimirana sila </a:t>
            </a:r>
            <a:r>
              <a:rPr lang="hr-HR" sz="20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Fz</a:t>
            </a:r>
            <a:r>
              <a:rPr lang="hr-H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za svaki kotač</a:t>
            </a:r>
          </a:p>
        </p:txBody>
      </p:sp>
      <p:sp>
        <p:nvSpPr>
          <p:cNvPr id="11" name="TekstniOkvir 10">
            <a:extLst>
              <a:ext uri="{FF2B5EF4-FFF2-40B4-BE49-F238E27FC236}">
                <a16:creationId xmlns:a16="http://schemas.microsoft.com/office/drawing/2014/main" id="{B9109123-3946-D8FF-723B-4EFED895C0C1}"/>
              </a:ext>
            </a:extLst>
          </p:cNvPr>
          <p:cNvSpPr txBox="1"/>
          <p:nvPr/>
        </p:nvSpPr>
        <p:spPr>
          <a:xfrm>
            <a:off x="6461501" y="2002368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Sila </a:t>
            </a:r>
            <a:r>
              <a:rPr lang="hr-HR" sz="20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Fz</a:t>
            </a:r>
            <a:r>
              <a:rPr lang="hr-H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za svaki kotač – mjerena u simulaciji</a:t>
            </a:r>
          </a:p>
        </p:txBody>
      </p:sp>
    </p:spTree>
    <p:extLst>
      <p:ext uri="{BB962C8B-B14F-4D97-AF65-F5344CB8AC3E}">
        <p14:creationId xmlns:p14="http://schemas.microsoft.com/office/powerpoint/2010/main" val="3223343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54FE19D-2972-1D38-AACD-C7745146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Estimacija brzine – </a:t>
            </a:r>
            <a:r>
              <a:rPr lang="hr-H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Kalmanov</a:t>
            </a:r>
            <a:r>
              <a:rPr lang="hr-H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filtar 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294C98E-41E4-84F9-F2BD-5F2919F42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 </a:t>
            </a:r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Stvarna linijska brzina: 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l-G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ω</a:t>
            </a:r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*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(r+∆r)=v</a:t>
            </a:r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ω(1+ε)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Mjerena brzina vozila: </a:t>
            </a:r>
            <a:r>
              <a:rPr lang="hr-H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v_m</a:t>
            </a:r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=v_</a:t>
            </a:r>
            <a:r>
              <a:rPr lang="el-G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ω+</a:t>
            </a:r>
            <a:r>
              <a:rPr lang="hr-H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n_v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Analogno za akceleraciju: </a:t>
            </a:r>
            <a:r>
              <a:rPr lang="hr-H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a_m</a:t>
            </a:r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hr-H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a_t+n_a</a:t>
            </a:r>
            <a:endParaRPr lang="hr-H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Postupkom </a:t>
            </a:r>
            <a:r>
              <a:rPr lang="hr-H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diskretizacije</a:t>
            </a:r>
            <a:r>
              <a:rPr lang="hr-H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dobivamo sljedeće formule:</a:t>
            </a:r>
          </a:p>
          <a:p>
            <a:pPr lvl="1"/>
            <a:r>
              <a:rPr lang="pl-P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x(k+1)=A(k)x(k)+B(k)w(k),x(0)=x0 </a:t>
            </a:r>
          </a:p>
          <a:p>
            <a:pPr lvl="1"/>
            <a:r>
              <a:rPr lang="pl-P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z(k)=C(k)x(k)+n(k)</a:t>
            </a:r>
          </a:p>
        </p:txBody>
      </p:sp>
    </p:spTree>
    <p:extLst>
      <p:ext uri="{BB962C8B-B14F-4D97-AF65-F5344CB8AC3E}">
        <p14:creationId xmlns:p14="http://schemas.microsoft.com/office/powerpoint/2010/main" val="276109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ED1691A-A36A-B9D6-DAD1-02550C75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Kalmanov</a:t>
            </a:r>
            <a:r>
              <a:rPr lang="hr-H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filtar -formule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09FB1C3-CA8F-12D9-3461-C718E1EA8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328" y="2456268"/>
            <a:ext cx="8915400" cy="3777622"/>
          </a:xfrm>
        </p:spPr>
        <p:txBody>
          <a:bodyPr/>
          <a:lstStyle/>
          <a:p>
            <a:r>
              <a:rPr lang="pl-P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X(k+1) = A(k)*x(k) + P(k+1)*C(k+1)’*R(k+1)^-1*{z(k+1)* - 				   C(k+1)*A(k)*x(k)}</a:t>
            </a:r>
          </a:p>
          <a:p>
            <a:r>
              <a:rPr lang="pl-P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P(k) = M(k) – M(k)C(k)’[C(k)M(k)C(k)’ + R(k)]^-1*C(k)M(k)</a:t>
            </a:r>
          </a:p>
          <a:p>
            <a:r>
              <a:rPr lang="hr-H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M(k) = A(k-1)*P(k-1)*A(k-1)’ + B(k-1)*Q(k-1)*B(k-1)’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5041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993EFD2-0B6D-5393-A383-FC5BB34E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134" y="522156"/>
            <a:ext cx="8911687" cy="1280890"/>
          </a:xfrm>
        </p:spPr>
        <p:txBody>
          <a:bodyPr>
            <a:normAutofit/>
          </a:bodyPr>
          <a:lstStyle/>
          <a:p>
            <a:r>
              <a:rPr lang="hr-H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Estimacija brzine korištenjem </a:t>
            </a:r>
            <a:r>
              <a:rPr lang="hr-H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Kalmanovog</a:t>
            </a:r>
            <a:r>
              <a:rPr lang="hr-H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filtra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533DBBDF-0478-7065-F8FA-808FF327A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152" y="2214436"/>
            <a:ext cx="5037666" cy="3778250"/>
          </a:xfr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676E1BDC-F637-63B9-9402-358305CF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818" y="2214436"/>
            <a:ext cx="5327823" cy="39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8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7397EA6-32C1-E39B-48CB-A5581F17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Estimacija brzine u slučaju skretanja vozila</a:t>
            </a:r>
          </a:p>
        </p:txBody>
      </p:sp>
      <p:pic>
        <p:nvPicPr>
          <p:cNvPr id="4" name="Slika 4" descr="Slika na kojoj se prikazuje grafikon&#10;&#10;Opis je automatski generiran">
            <a:extLst>
              <a:ext uri="{FF2B5EF4-FFF2-40B4-BE49-F238E27FC236}">
                <a16:creationId xmlns:a16="http://schemas.microsoft.com/office/drawing/2014/main" id="{65EFE152-4DCC-2F35-22CC-A32BC7F8C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9661" y="2267744"/>
            <a:ext cx="7429500" cy="3505200"/>
          </a:xfrm>
        </p:spPr>
      </p:pic>
    </p:spTree>
    <p:extLst>
      <p:ext uri="{BB962C8B-B14F-4D97-AF65-F5344CB8AC3E}">
        <p14:creationId xmlns:p14="http://schemas.microsoft.com/office/powerpoint/2010/main" val="171415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užnica">
  <a:themeElements>
    <a:clrScheme name="Kružnica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Kružnic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ružnica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Kružnica</Template>
  <TotalTime>0</TotalTime>
  <Words>599</Words>
  <Application>Microsoft Office PowerPoint</Application>
  <PresentationFormat>Široki zaslon</PresentationFormat>
  <Paragraphs>56</Paragraphs>
  <Slides>17</Slides>
  <Notes>2</Notes>
  <HiddenSlides>0</HiddenSlides>
  <MMClips>1</MMClips>
  <ScaleCrop>false</ScaleCrop>
  <HeadingPairs>
    <vt:vector size="6" baseType="variant">
      <vt:variant>
        <vt:lpstr>Korišteni fontovi</vt:lpstr>
      </vt:variant>
      <vt:variant>
        <vt:i4>6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Menlo</vt:lpstr>
      <vt:lpstr>Times New Roman</vt:lpstr>
      <vt:lpstr>Tw Cen MT</vt:lpstr>
      <vt:lpstr>Kružnica</vt:lpstr>
      <vt:lpstr>Upravljanje uzdužnom i bočnom dinamikom vozila  </vt:lpstr>
      <vt:lpstr>Estimacija vertikalnih sila  </vt:lpstr>
      <vt:lpstr>Estimacija vertikalnih sila rezultati </vt:lpstr>
      <vt:lpstr>Estimacija vertikalnih sila - skretanje</vt:lpstr>
      <vt:lpstr>Estimacija vertikalnih sila - skretanje</vt:lpstr>
      <vt:lpstr>Estimacija brzine – Kalmanov filtar </vt:lpstr>
      <vt:lpstr>Kalmanov filtar -formule</vt:lpstr>
      <vt:lpstr>Estimacija brzine korištenjem Kalmanovog filtra</vt:lpstr>
      <vt:lpstr>Estimacija brzine u slučaju skretanja vozila</vt:lpstr>
      <vt:lpstr>Izgled upravljačkog bloka</vt:lpstr>
      <vt:lpstr>Cruise control</vt:lpstr>
      <vt:lpstr>Upravljanje skretanjem</vt:lpstr>
      <vt:lpstr>PowerPoint prezentacija</vt:lpstr>
      <vt:lpstr>cruise Control - μ=0.6 prvo proklizavanje</vt:lpstr>
      <vt:lpstr>Rješenje : trcation control</vt:lpstr>
      <vt:lpstr>Hvala na pažnji!</vt:lpstr>
      <vt:lpstr>Literatura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Lovre Grašo</dc:creator>
  <cp:lastModifiedBy>Enio Krizman</cp:lastModifiedBy>
  <cp:revision>1</cp:revision>
  <dcterms:created xsi:type="dcterms:W3CDTF">2023-06-17T11:18:44Z</dcterms:created>
  <dcterms:modified xsi:type="dcterms:W3CDTF">2023-06-19T09:03:15Z</dcterms:modified>
</cp:coreProperties>
</file>